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2" r:id="rId9"/>
    <p:sldId id="273" r:id="rId10"/>
    <p:sldId id="262" r:id="rId11"/>
    <p:sldId id="263" r:id="rId12"/>
    <p:sldId id="271" r:id="rId13"/>
    <p:sldId id="274" r:id="rId14"/>
    <p:sldId id="278" r:id="rId15"/>
    <p:sldId id="275" r:id="rId16"/>
    <p:sldId id="279" r:id="rId17"/>
    <p:sldId id="264" r:id="rId18"/>
    <p:sldId id="276" r:id="rId19"/>
    <p:sldId id="257" r:id="rId20"/>
    <p:sldId id="260" r:id="rId21"/>
    <p:sldId id="261" r:id="rId22"/>
    <p:sldId id="258" r:id="rId23"/>
    <p:sldId id="259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&#1080;&#1090;&#1086;&#1075;&#1086;&#1074;&#1072;&#1103;\&#1061;&#1080;&#1084;&#1080;&#110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&#1080;&#1090;&#1086;&#1075;&#1086;&#1074;&#1072;&#1103;\&#1061;&#1080;&#1084;&#1080;&#110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/>
              <a:t>Биология</a:t>
            </a:r>
            <a:endParaRPr lang="ru-RU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'Page 1'!$AI$9</c:f>
              <c:strCache>
                <c:ptCount val="1"/>
                <c:pt idx="0">
                  <c:v>количество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'Page 1'!$AH$10:$AH$16</c:f>
              <c:strCache>
                <c:ptCount val="7"/>
                <c:pt idx="0">
                  <c:v>90-100</c:v>
                </c:pt>
                <c:pt idx="1">
                  <c:v>80-89</c:v>
                </c:pt>
                <c:pt idx="2">
                  <c:v>70-79</c:v>
                </c:pt>
                <c:pt idx="3">
                  <c:v>60-69</c:v>
                </c:pt>
                <c:pt idx="4">
                  <c:v>50-59</c:v>
                </c:pt>
                <c:pt idx="5">
                  <c:v>36-49</c:v>
                </c:pt>
                <c:pt idx="6">
                  <c:v>менее 36</c:v>
                </c:pt>
              </c:strCache>
            </c:strRef>
          </c:cat>
          <c:val>
            <c:numRef>
              <c:f>'Page 1'!$AI$10:$AI$16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10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CB-426C-86A2-6D3E2E137B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080187183"/>
        <c:axId val="2080198415"/>
      </c:barChart>
      <c:catAx>
        <c:axId val="2080187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0198415"/>
        <c:crosses val="autoZero"/>
        <c:auto val="1"/>
        <c:lblAlgn val="ctr"/>
        <c:lblOffset val="100"/>
        <c:noMultiLvlLbl val="0"/>
      </c:catAx>
      <c:valAx>
        <c:axId val="2080198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0187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/>
              <a:t>Химия</a:t>
            </a:r>
          </a:p>
        </c:rich>
      </c:tx>
      <c:layout>
        <c:manualLayout>
          <c:xMode val="edge"/>
          <c:yMode val="edge"/>
          <c:x val="0.44279152349135942"/>
          <c:y val="1.8724900342426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3">
                    <a:shade val="85000"/>
                    <a:satMod val="130000"/>
                  </a:schemeClr>
                </a:gs>
                <a:gs pos="34000">
                  <a:schemeClr val="accent3">
                    <a:shade val="87000"/>
                    <a:satMod val="125000"/>
                  </a:schemeClr>
                </a:gs>
                <a:gs pos="70000">
                  <a:schemeClr val="accent3">
                    <a:tint val="100000"/>
                    <a:shade val="90000"/>
                    <a:satMod val="130000"/>
                  </a:schemeClr>
                </a:gs>
                <a:gs pos="100000">
                  <a:schemeClr val="accent3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'Page 1'!$AH$10:$AH$16</c:f>
              <c:strCache>
                <c:ptCount val="7"/>
                <c:pt idx="0">
                  <c:v>90-100</c:v>
                </c:pt>
                <c:pt idx="1">
                  <c:v>80-89</c:v>
                </c:pt>
                <c:pt idx="2">
                  <c:v>70-79</c:v>
                </c:pt>
                <c:pt idx="3">
                  <c:v>60-69</c:v>
                </c:pt>
                <c:pt idx="4">
                  <c:v>50-59</c:v>
                </c:pt>
                <c:pt idx="5">
                  <c:v>36-49</c:v>
                </c:pt>
                <c:pt idx="6">
                  <c:v>менее 36</c:v>
                </c:pt>
              </c:strCache>
            </c:strRef>
          </c:cat>
          <c:val>
            <c:numRef>
              <c:f>'Page 1'!$AJ$10:$AJ$16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5F-4C7B-A669-996632487F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080196335"/>
        <c:axId val="2080197999"/>
      </c:barChart>
      <c:catAx>
        <c:axId val="2080196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0197999"/>
        <c:crosses val="autoZero"/>
        <c:auto val="1"/>
        <c:lblAlgn val="ctr"/>
        <c:lblOffset val="100"/>
        <c:noMultiLvlLbl val="0"/>
      </c:catAx>
      <c:valAx>
        <c:axId val="2080197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0196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15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238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66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42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445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716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208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186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684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149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361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46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fif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Relationship Id="rId9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3.png"/><Relationship Id="rId7" Type="http://schemas.openxmlformats.org/officeDocument/2006/relationships/image" Target="../media/image2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microsoft.com/office/2007/relationships/hdphoto" Target="../media/hdphoto1.wdp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4.png"/><Relationship Id="rId7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60.roos@mail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hyperlink" Target="mailto:chubaryang@gmail.com" TargetMode="External"/><Relationship Id="rId4" Type="http://schemas.openxmlformats.org/officeDocument/2006/relationships/hyperlink" Target="https://school60rd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6131" y="895145"/>
            <a:ext cx="10058400" cy="26483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Профильное обучение биологии в Сириус классах: первые итоги и перспективы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3187" y="4599922"/>
            <a:ext cx="4982185" cy="98512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Чубарьян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Галина Зауровна,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Заслуженный учитель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МАОУ «Школа № 60»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8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95" y="228437"/>
            <a:ext cx="3996277" cy="76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28" y="219806"/>
            <a:ext cx="1243692" cy="12741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" t="3806" r="7151" b="10322"/>
          <a:stretch/>
        </p:blipFill>
        <p:spPr>
          <a:xfrm>
            <a:off x="356627" y="3639544"/>
            <a:ext cx="4156987" cy="30063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74456" y="5717407"/>
            <a:ext cx="1941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Г. Ростов-на-Дону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2026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780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2101" y="121948"/>
            <a:ext cx="6913396" cy="661475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и задачи проекта</a:t>
            </a:r>
            <a:endParaRPr lang="ru-RU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0374" y="1126155"/>
            <a:ext cx="6689065" cy="543827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Цель: </a:t>
            </a:r>
            <a:r>
              <a:rPr lang="ru-RU" dirty="0"/>
              <a:t>создание сети ведущих образовательных организаций, реализующих системное углубленное естественнонаучное образование. </a:t>
            </a:r>
          </a:p>
          <a:p>
            <a:pPr lvl="0" fontAlgn="base"/>
            <a:r>
              <a:rPr lang="ru-RU" b="1" dirty="0" smtClean="0"/>
              <a:t>Задачи:</a:t>
            </a:r>
            <a:r>
              <a:rPr lang="ru-RU" dirty="0" smtClean="0"/>
              <a:t> </a:t>
            </a:r>
          </a:p>
          <a:p>
            <a:pPr marL="87313" indent="0" fontAlgn="base">
              <a:buFont typeface="Wingdings" panose="05000000000000000000" pitchFamily="2" charset="2"/>
              <a:buChar char="Ø"/>
            </a:pPr>
            <a:r>
              <a:rPr lang="ru-RU" dirty="0" smtClean="0"/>
              <a:t>интеграция </a:t>
            </a:r>
            <a:r>
              <a:rPr lang="ru-RU" dirty="0"/>
              <a:t>основного и дополнительного образования, обеспечивающая вариативность образовательных маршрутов и эффективное использование временных ресурсов обучающихся и преподавателей;</a:t>
            </a:r>
          </a:p>
          <a:p>
            <a:pPr marL="87313" indent="0" fontAlgn="base">
              <a:buFont typeface="Wingdings" panose="05000000000000000000" pitchFamily="2" charset="2"/>
              <a:buChar char="Ø"/>
            </a:pPr>
            <a:r>
              <a:rPr lang="ru-RU" dirty="0"/>
              <a:t>разработка и реализация программ углубленного изучения предметов, приоритетных для развития экономики регионов, обеспечивающих высокие образовательные результаты по </a:t>
            </a:r>
            <a:r>
              <a:rPr lang="ru-RU" dirty="0" smtClean="0"/>
              <a:t>предметам;</a:t>
            </a:r>
          </a:p>
          <a:p>
            <a:pPr marL="87313" indent="0" fontAlgn="base">
              <a:buFont typeface="Wingdings" panose="05000000000000000000" pitchFamily="2" charset="2"/>
              <a:buChar char="Ø"/>
            </a:pPr>
            <a:r>
              <a:rPr lang="ru-RU" dirty="0" smtClean="0"/>
              <a:t>формирование у обучающихся устойчивой мотивации к изучению учебных предметов посредством системы проектных заданий, разработанных совместно с компаниями-партнерами и вузами-партнерами;</a:t>
            </a:r>
          </a:p>
          <a:p>
            <a:pPr marL="87313" indent="0" fontAlgn="base">
              <a:buFont typeface="Wingdings" panose="05000000000000000000" pitchFamily="2" charset="2"/>
              <a:buChar char="Ø"/>
            </a:pPr>
            <a:r>
              <a:rPr lang="ru-RU" dirty="0" smtClean="0"/>
              <a:t>создание </a:t>
            </a:r>
            <a:r>
              <a:rPr lang="ru-RU" dirty="0"/>
              <a:t>и поддержание образовательной среды, благоприятной для развития талантов и формирования научной гражданственности;</a:t>
            </a:r>
          </a:p>
          <a:p>
            <a:pPr marL="87313" indent="0">
              <a:buFont typeface="Wingdings" panose="05000000000000000000" pitchFamily="2" charset="2"/>
              <a:buChar char="Ø"/>
            </a:pPr>
            <a:r>
              <a:rPr lang="ru-RU" dirty="0"/>
              <a:t>обеспечение взаимодействия образовательных организаций с предприятиями и вузами региона с целью формирования непрерывного образовательного и профессионального маршрута «школа – вуз – предприятие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5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94945" y="908502"/>
            <a:ext cx="5197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Образовательные организации – участники проекта ШАПС в 2025-2026 уч. г. </a:t>
            </a:r>
          </a:p>
          <a:p>
            <a:pPr algn="ctr"/>
            <a:r>
              <a:rPr lang="ru-RU" dirty="0" smtClean="0"/>
              <a:t>385 </a:t>
            </a:r>
            <a:r>
              <a:rPr lang="ru-RU" dirty="0"/>
              <a:t>школ из 54 регионов страны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7555832" y="1822587"/>
            <a:ext cx="4004109" cy="219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МАОУ «Лицей № 11» </a:t>
            </a:r>
            <a:endParaRPr lang="ru-RU" b="1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МАОУ </a:t>
            </a:r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«Школа № 60» </a:t>
            </a:r>
            <a:endParaRPr lang="ru-RU" b="1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МБОУ </a:t>
            </a:r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«Лицей № 50 при ДГТУ» </a:t>
            </a:r>
            <a:endParaRPr lang="ru-RU" b="1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ДКК ДГТУ Гимназия ДГТУ </a:t>
            </a:r>
            <a:endParaRPr lang="ru-RU" b="1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МАОУ </a:t>
            </a:r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«Классический лицей № 1»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734" y="4143139"/>
            <a:ext cx="3408057" cy="255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98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11" y="789271"/>
            <a:ext cx="10117240" cy="5402410"/>
          </a:xfrm>
          <a:prstGeom prst="rect">
            <a:avLst/>
          </a:prstGeom>
        </p:spPr>
      </p:pic>
      <p:pic>
        <p:nvPicPr>
          <p:cNvPr id="5" name="Picture 6" descr="Класс &quot;Сириу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23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772" y="450358"/>
            <a:ext cx="10515600" cy="1004286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3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 занятий </a:t>
            </a:r>
            <a:r>
              <a:rPr lang="ru-RU" sz="3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3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профильным предметам и курсам внеурочной деятельности</a:t>
            </a:r>
            <a:endParaRPr lang="ru-RU" sz="3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20802" y="1667554"/>
            <a:ext cx="4937760" cy="736282"/>
          </a:xfrm>
        </p:spPr>
        <p:txBody>
          <a:bodyPr anchor="t">
            <a:normAutofit/>
          </a:bodyPr>
          <a:lstStyle/>
          <a:p>
            <a:pPr marL="0" lvl="3">
              <a:spcBef>
                <a:spcPts val="1000"/>
              </a:spcBef>
            </a:pPr>
            <a:r>
              <a:rPr lang="ru-RU" sz="1800" dirty="0" smtClean="0">
                <a:solidFill>
                  <a:schemeClr val="tx2"/>
                </a:solidFill>
              </a:rPr>
              <a:t>7–9 КЛАССЫ ХИМИКО-БИОЛОГИЧЕСКОГО НАПРАВЛЕНИЯ («ХИМИЯ» И «БИОЛОГИЯ»)</a:t>
            </a:r>
            <a:endParaRPr lang="ru-RU" sz="1800" dirty="0">
              <a:solidFill>
                <a:schemeClr val="tx2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13354286"/>
              </p:ext>
            </p:extLst>
          </p:nvPr>
        </p:nvGraphicFramePr>
        <p:xfrm>
          <a:off x="346508" y="2408821"/>
          <a:ext cx="5640406" cy="3876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7817">
                  <a:extLst>
                    <a:ext uri="{9D8B030D-6E8A-4147-A177-3AD203B41FA5}">
                      <a16:colId xmlns:a16="http://schemas.microsoft.com/office/drawing/2014/main" val="1180908187"/>
                    </a:ext>
                  </a:extLst>
                </a:gridCol>
                <a:gridCol w="883799">
                  <a:extLst>
                    <a:ext uri="{9D8B030D-6E8A-4147-A177-3AD203B41FA5}">
                      <a16:colId xmlns:a16="http://schemas.microsoft.com/office/drawing/2014/main" val="284631202"/>
                    </a:ext>
                  </a:extLst>
                </a:gridCol>
                <a:gridCol w="1034216">
                  <a:extLst>
                    <a:ext uri="{9D8B030D-6E8A-4147-A177-3AD203B41FA5}">
                      <a16:colId xmlns:a16="http://schemas.microsoft.com/office/drawing/2014/main" val="281809443"/>
                    </a:ext>
                  </a:extLst>
                </a:gridCol>
                <a:gridCol w="954574">
                  <a:extLst>
                    <a:ext uri="{9D8B030D-6E8A-4147-A177-3AD203B41FA5}">
                      <a16:colId xmlns:a16="http://schemas.microsoft.com/office/drawing/2014/main" val="1532582935"/>
                    </a:ext>
                  </a:extLst>
                </a:gridCol>
              </a:tblGrid>
              <a:tr h="5920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профильного предмета/курса внеурочной деятельности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академических часов в </a:t>
                      </a:r>
                      <a:r>
                        <a:rPr lang="ru-RU" sz="1600" dirty="0" smtClean="0">
                          <a:effectLst/>
                        </a:rPr>
                        <a:t>неделю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86700"/>
                  </a:ext>
                </a:extLst>
              </a:tr>
              <a:tr h="522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7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9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2123588475"/>
                  </a:ext>
                </a:extLst>
              </a:tr>
              <a:tr h="5227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Биология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4011288127"/>
                  </a:ext>
                </a:extLst>
              </a:tr>
              <a:tr h="5227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Химия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2282836343"/>
                  </a:ext>
                </a:extLst>
              </a:tr>
              <a:tr h="59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Проектно-исследовательская деятельность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2185320731"/>
                  </a:ext>
                </a:extLst>
              </a:tr>
              <a:tr h="532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Биологический практикум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2005153219"/>
                  </a:ext>
                </a:extLst>
              </a:tr>
              <a:tr h="59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Задачный практикум по химии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3731324573"/>
                  </a:ext>
                </a:extLst>
              </a:tr>
            </a:tbl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172199" y="1565663"/>
            <a:ext cx="5618747" cy="823912"/>
          </a:xfrm>
        </p:spPr>
        <p:txBody>
          <a:bodyPr>
            <a:noAutofit/>
          </a:bodyPr>
          <a:lstStyle/>
          <a:p>
            <a:r>
              <a:rPr lang="ru-RU" sz="1800" b="1" dirty="0"/>
              <a:t>7–9 классы химико-биологического направления («Химия», «Биология» и «Математика»)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40811608"/>
              </p:ext>
            </p:extLst>
          </p:nvPr>
        </p:nvGraphicFramePr>
        <p:xfrm>
          <a:off x="6172198" y="2403837"/>
          <a:ext cx="5618747" cy="388163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851348">
                  <a:extLst>
                    <a:ext uri="{9D8B030D-6E8A-4147-A177-3AD203B41FA5}">
                      <a16:colId xmlns:a16="http://schemas.microsoft.com/office/drawing/2014/main" val="3966169506"/>
                    </a:ext>
                  </a:extLst>
                </a:gridCol>
                <a:gridCol w="974599">
                  <a:extLst>
                    <a:ext uri="{9D8B030D-6E8A-4147-A177-3AD203B41FA5}">
                      <a16:colId xmlns:a16="http://schemas.microsoft.com/office/drawing/2014/main" val="2224760672"/>
                    </a:ext>
                  </a:extLst>
                </a:gridCol>
                <a:gridCol w="896400">
                  <a:extLst>
                    <a:ext uri="{9D8B030D-6E8A-4147-A177-3AD203B41FA5}">
                      <a16:colId xmlns:a16="http://schemas.microsoft.com/office/drawing/2014/main" val="3243248801"/>
                    </a:ext>
                  </a:extLst>
                </a:gridCol>
                <a:gridCol w="896400">
                  <a:extLst>
                    <a:ext uri="{9D8B030D-6E8A-4147-A177-3AD203B41FA5}">
                      <a16:colId xmlns:a16="http://schemas.microsoft.com/office/drawing/2014/main" val="3139771877"/>
                    </a:ext>
                  </a:extLst>
                </a:gridCol>
              </a:tblGrid>
              <a:tr h="72249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профильного предмета/курса внеурочной деятельности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академических часов в </a:t>
                      </a:r>
                      <a:r>
                        <a:rPr lang="ru-RU" sz="1600" dirty="0" smtClean="0">
                          <a:effectLst/>
                        </a:rPr>
                        <a:t>неделю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909094"/>
                  </a:ext>
                </a:extLst>
              </a:tr>
              <a:tr h="4270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7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9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3025535498"/>
                  </a:ext>
                </a:extLst>
              </a:tr>
              <a:tr h="427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Биология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190813948"/>
                  </a:ext>
                </a:extLst>
              </a:tr>
              <a:tr h="427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Химия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1998344403"/>
                  </a:ext>
                </a:extLst>
              </a:tr>
              <a:tr h="427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Математика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1031169783"/>
                  </a:ext>
                </a:extLst>
              </a:tr>
              <a:tr h="5893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Проектно-исследовательская деятельность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4066165185"/>
                  </a:ext>
                </a:extLst>
              </a:tr>
              <a:tr h="434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Биологический практикум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3609264134"/>
                  </a:ext>
                </a:extLst>
              </a:tr>
              <a:tr h="427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Задачный практикум по химии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4149303276"/>
                  </a:ext>
                </a:extLst>
              </a:tr>
            </a:tbl>
          </a:graphicData>
        </a:graphic>
      </p:graphicFrame>
      <p:pic>
        <p:nvPicPr>
          <p:cNvPr id="10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89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27788" y="776385"/>
            <a:ext cx="5069789" cy="823912"/>
          </a:xfrm>
        </p:spPr>
        <p:txBody>
          <a:bodyPr>
            <a:normAutofit/>
          </a:bodyPr>
          <a:lstStyle/>
          <a:p>
            <a:pPr lvl="0"/>
            <a:r>
              <a:rPr lang="ru-RU" b="1" dirty="0"/>
              <a:t>10–11 классы химико-биологического направления («Химия» и «Биология</a:t>
            </a:r>
            <a:r>
              <a:rPr lang="ru-RU" b="1" dirty="0" smtClean="0"/>
              <a:t>»)</a:t>
            </a:r>
            <a:endParaRPr lang="ru-RU" b="1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43674035"/>
              </p:ext>
            </p:extLst>
          </p:nvPr>
        </p:nvGraphicFramePr>
        <p:xfrm>
          <a:off x="260375" y="1807396"/>
          <a:ext cx="5477812" cy="42817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9358">
                  <a:extLst>
                    <a:ext uri="{9D8B030D-6E8A-4147-A177-3AD203B41FA5}">
                      <a16:colId xmlns:a16="http://schemas.microsoft.com/office/drawing/2014/main" val="2766201548"/>
                    </a:ext>
                  </a:extLst>
                </a:gridCol>
                <a:gridCol w="1409227">
                  <a:extLst>
                    <a:ext uri="{9D8B030D-6E8A-4147-A177-3AD203B41FA5}">
                      <a16:colId xmlns:a16="http://schemas.microsoft.com/office/drawing/2014/main" val="2362245404"/>
                    </a:ext>
                  </a:extLst>
                </a:gridCol>
                <a:gridCol w="1409227">
                  <a:extLst>
                    <a:ext uri="{9D8B030D-6E8A-4147-A177-3AD203B41FA5}">
                      <a16:colId xmlns:a16="http://schemas.microsoft.com/office/drawing/2014/main" val="3186963262"/>
                    </a:ext>
                  </a:extLst>
                </a:gridCol>
              </a:tblGrid>
              <a:tr h="104185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</a:t>
                      </a:r>
                      <a:r>
                        <a:rPr lang="ru-RU" sz="1800" dirty="0" smtClean="0">
                          <a:effectLst/>
                        </a:rPr>
                        <a:t>профильного </a:t>
                      </a:r>
                      <a:r>
                        <a:rPr lang="ru-RU" sz="1800" dirty="0">
                          <a:effectLst/>
                        </a:rPr>
                        <a:t>предмета/курса внеурочной деятельности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академических часов в </a:t>
                      </a:r>
                      <a:r>
                        <a:rPr lang="ru-RU" sz="1800" dirty="0" smtClean="0">
                          <a:effectLst/>
                        </a:rPr>
                        <a:t>неделю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793760"/>
                  </a:ext>
                </a:extLst>
              </a:tr>
              <a:tr h="6736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10 класс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11 класс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3218298"/>
                  </a:ext>
                </a:extLst>
              </a:tr>
              <a:tr h="425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Биология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4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4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1508464"/>
                  </a:ext>
                </a:extLst>
              </a:tr>
              <a:tr h="4485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Химия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4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4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939972"/>
                  </a:ext>
                </a:extLst>
              </a:tr>
              <a:tr h="1002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Проектно-исследовательская</a:t>
                      </a:r>
                      <a:br>
                        <a:rPr lang="ru-RU" sz="1800" dirty="0" smtClean="0">
                          <a:effectLst/>
                        </a:rPr>
                      </a:b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деятельность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3818142"/>
                  </a:ext>
                </a:extLst>
              </a:tr>
              <a:tr h="6893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Биологический </a:t>
                      </a:r>
                      <a:r>
                        <a:rPr lang="ru-RU" sz="1800" dirty="0" smtClean="0">
                          <a:effectLst/>
                        </a:rPr>
                        <a:t/>
                      </a:r>
                      <a:br>
                        <a:rPr lang="ru-RU" sz="1800" dirty="0" smtClean="0">
                          <a:effectLst/>
                        </a:rPr>
                      </a:br>
                      <a:r>
                        <a:rPr lang="ru-RU" sz="1800" dirty="0" smtClean="0">
                          <a:effectLst/>
                        </a:rPr>
                        <a:t>практикум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2707915"/>
                  </a:ext>
                </a:extLst>
              </a:tr>
            </a:tbl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351480" y="776385"/>
            <a:ext cx="5183188" cy="82391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b="1" dirty="0"/>
              <a:t>10–11 классы химико-биологического направления («Химия», «Биология» и «Математика</a:t>
            </a:r>
            <a:r>
              <a:rPr lang="ru-RU" b="1" dirty="0" smtClean="0"/>
              <a:t>»)</a:t>
            </a:r>
            <a:endParaRPr lang="ru-RU" b="1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408781992"/>
              </p:ext>
            </p:extLst>
          </p:nvPr>
        </p:nvGraphicFramePr>
        <p:xfrm>
          <a:off x="5998334" y="1807396"/>
          <a:ext cx="5889479" cy="428427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59213">
                  <a:extLst>
                    <a:ext uri="{9D8B030D-6E8A-4147-A177-3AD203B41FA5}">
                      <a16:colId xmlns:a16="http://schemas.microsoft.com/office/drawing/2014/main" val="1741741885"/>
                    </a:ext>
                  </a:extLst>
                </a:gridCol>
                <a:gridCol w="1515133">
                  <a:extLst>
                    <a:ext uri="{9D8B030D-6E8A-4147-A177-3AD203B41FA5}">
                      <a16:colId xmlns:a16="http://schemas.microsoft.com/office/drawing/2014/main" val="2749462790"/>
                    </a:ext>
                  </a:extLst>
                </a:gridCol>
                <a:gridCol w="1515133">
                  <a:extLst>
                    <a:ext uri="{9D8B030D-6E8A-4147-A177-3AD203B41FA5}">
                      <a16:colId xmlns:a16="http://schemas.microsoft.com/office/drawing/2014/main" val="51030899"/>
                    </a:ext>
                  </a:extLst>
                </a:gridCol>
              </a:tblGrid>
              <a:tr h="91487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</a:t>
                      </a:r>
                      <a:r>
                        <a:rPr lang="ru-RU" sz="1800" dirty="0" smtClean="0">
                          <a:effectLst/>
                        </a:rPr>
                        <a:t>профильного </a:t>
                      </a:r>
                      <a:r>
                        <a:rPr lang="ru-RU" sz="1800" dirty="0">
                          <a:effectLst/>
                        </a:rPr>
                        <a:t>предмета/курса внеурочной деятельности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академических часов в </a:t>
                      </a:r>
                      <a:r>
                        <a:rPr lang="ru-RU" sz="1800" dirty="0" smtClean="0">
                          <a:effectLst/>
                        </a:rPr>
                        <a:t>неделю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610764"/>
                  </a:ext>
                </a:extLst>
              </a:tr>
              <a:tr h="559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10 класс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11 класс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69624854"/>
                  </a:ext>
                </a:extLst>
              </a:tr>
              <a:tr h="4711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Биология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4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4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3989367"/>
                  </a:ext>
                </a:extLst>
              </a:tr>
              <a:tr h="4963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Химия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4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4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5895458"/>
                  </a:ext>
                </a:extLst>
              </a:tr>
              <a:tr h="4915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Математика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8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8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9483868"/>
                  </a:ext>
                </a:extLst>
              </a:tr>
              <a:tr h="8445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Проектно-исследовательская </a:t>
                      </a:r>
                      <a:r>
                        <a:rPr lang="ru-RU" sz="1800" dirty="0" smtClean="0">
                          <a:effectLst/>
                        </a:rPr>
                        <a:t/>
                      </a:r>
                      <a:br>
                        <a:rPr lang="ru-RU" sz="1800" dirty="0" smtClean="0">
                          <a:effectLst/>
                        </a:rPr>
                      </a:br>
                      <a:r>
                        <a:rPr lang="ru-RU" sz="1800" dirty="0" smtClean="0">
                          <a:effectLst/>
                        </a:rPr>
                        <a:t>деятельность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63788070"/>
                  </a:ext>
                </a:extLst>
              </a:tr>
              <a:tr h="5058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Биологический практикум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15774832"/>
                  </a:ext>
                </a:extLst>
              </a:tr>
            </a:tbl>
          </a:graphicData>
        </a:graphic>
      </p:graphicFrame>
      <p:pic>
        <p:nvPicPr>
          <p:cNvPr id="11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29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77" y="576881"/>
            <a:ext cx="10693623" cy="5939422"/>
          </a:xfrm>
          <a:prstGeom prst="rect">
            <a:avLst/>
          </a:prstGeom>
        </p:spPr>
      </p:pic>
      <p:pic>
        <p:nvPicPr>
          <p:cNvPr id="11" name="Picture 6" descr="Класс &quot;Сириу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24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333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54" y="253986"/>
            <a:ext cx="9567512" cy="145075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учеников по уровням прохождения работы</a:t>
            </a:r>
            <a:endParaRPr lang="ru-RU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23956"/>
          <a:stretch/>
        </p:blipFill>
        <p:spPr>
          <a:xfrm>
            <a:off x="200635" y="2223435"/>
            <a:ext cx="11791950" cy="37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85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461" y="0"/>
            <a:ext cx="6544378" cy="654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5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t="7274"/>
          <a:stretch/>
        </p:blipFill>
        <p:spPr>
          <a:xfrm>
            <a:off x="3170346" y="2656961"/>
            <a:ext cx="3045639" cy="3222522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193533" y="122660"/>
            <a:ext cx="8226001" cy="8559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Уровни выполнения диагностической работы (декабрь 2025)</a:t>
            </a:r>
            <a:endParaRPr lang="ru-RU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t="8005"/>
          <a:stretch/>
        </p:blipFill>
        <p:spPr>
          <a:xfrm>
            <a:off x="102313" y="1246625"/>
            <a:ext cx="3045640" cy="32029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t="6421"/>
          <a:stretch/>
        </p:blipFill>
        <p:spPr>
          <a:xfrm>
            <a:off x="6215985" y="1180742"/>
            <a:ext cx="2950858" cy="32580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/>
          <a:srcRect t="6744"/>
          <a:stretch/>
        </p:blipFill>
        <p:spPr>
          <a:xfrm>
            <a:off x="9079640" y="3040609"/>
            <a:ext cx="2912945" cy="318789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5584" y="4520500"/>
            <a:ext cx="1308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класс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87736" y="2195296"/>
            <a:ext cx="1308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класс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24119" y="4486706"/>
            <a:ext cx="1480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класс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04373" y="2578944"/>
            <a:ext cx="1463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класс</a:t>
            </a:r>
          </a:p>
        </p:txBody>
      </p:sp>
    </p:spTree>
    <p:extLst>
      <p:ext uri="{BB962C8B-B14F-4D97-AF65-F5344CB8AC3E}">
        <p14:creationId xmlns:p14="http://schemas.microsoft.com/office/powerpoint/2010/main" val="1034810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908" y="635195"/>
            <a:ext cx="9914021" cy="5577090"/>
          </a:xfrm>
          <a:prstGeom prst="rect">
            <a:avLst/>
          </a:prstGeom>
        </p:spPr>
      </p:pic>
      <p:pic>
        <p:nvPicPr>
          <p:cNvPr id="5" name="Picture 6" descr="Класс &quot;Сириу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23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219" y="493047"/>
            <a:ext cx="6332179" cy="59013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93" y="1153035"/>
            <a:ext cx="5913013" cy="3761496"/>
          </a:xfrm>
          <a:prstGeom prst="rect">
            <a:avLst/>
          </a:prstGeom>
        </p:spPr>
      </p:pic>
      <p:pic>
        <p:nvPicPr>
          <p:cNvPr id="7" name="Picture 6" descr="Класс &quot;Сириус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53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7569" y="107171"/>
            <a:ext cx="5900286" cy="145075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проектов региональный трек</a:t>
            </a:r>
            <a:endParaRPr lang="ru-RU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8" b="13796"/>
          <a:stretch/>
        </p:blipFill>
        <p:spPr>
          <a:xfrm>
            <a:off x="6121666" y="1539819"/>
            <a:ext cx="5728883" cy="5034236"/>
          </a:xfrm>
        </p:spPr>
      </p:pic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9" b="17800"/>
          <a:stretch/>
        </p:blipFill>
        <p:spPr>
          <a:xfrm>
            <a:off x="558758" y="1776887"/>
            <a:ext cx="5143500" cy="429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46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4" t="31238" r="10877" b="5543"/>
          <a:stretch/>
        </p:blipFill>
        <p:spPr>
          <a:xfrm>
            <a:off x="79161" y="1110237"/>
            <a:ext cx="5746283" cy="3331186"/>
          </a:xfrm>
          <a:prstGeom prst="rect">
            <a:avLst/>
          </a:prstGeom>
        </p:spPr>
      </p:pic>
      <p:pic>
        <p:nvPicPr>
          <p:cNvPr id="20" name="Объект 19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198" y="378571"/>
            <a:ext cx="3017043" cy="4022725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5444" y="4098158"/>
            <a:ext cx="1856768" cy="263955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4954" y="727163"/>
            <a:ext cx="3403509" cy="241202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4166" y="4098158"/>
            <a:ext cx="4038420" cy="226391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t="1685" r="2147" b="1474"/>
          <a:stretch/>
        </p:blipFill>
        <p:spPr>
          <a:xfrm>
            <a:off x="1334664" y="4196615"/>
            <a:ext cx="1708794" cy="254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88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3045" y="4284165"/>
            <a:ext cx="1691962" cy="246772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047" y="4284165"/>
            <a:ext cx="1772203" cy="245382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972" y="4284165"/>
            <a:ext cx="1732280" cy="245382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1" t="5300" r="10062" b="6771"/>
          <a:stretch/>
        </p:blipFill>
        <p:spPr>
          <a:xfrm>
            <a:off x="5261085" y="686244"/>
            <a:ext cx="3792354" cy="301985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1"/>
          <a:stretch/>
        </p:blipFill>
        <p:spPr>
          <a:xfrm>
            <a:off x="6621009" y="2893488"/>
            <a:ext cx="5371576" cy="374824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895" b="18035"/>
          <a:stretch/>
        </p:blipFill>
        <p:spPr>
          <a:xfrm>
            <a:off x="236552" y="1011981"/>
            <a:ext cx="4713822" cy="327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03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8672362" cy="69276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ЕГЭ по биологии</a:t>
            </a:r>
            <a:endParaRPr lang="ru-RU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2249931"/>
              </p:ext>
            </p:extLst>
          </p:nvPr>
        </p:nvGraphicFramePr>
        <p:xfrm>
          <a:off x="510139" y="2646996"/>
          <a:ext cx="5666557" cy="3296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2530507"/>
              </p:ext>
            </p:extLst>
          </p:nvPr>
        </p:nvGraphicFramePr>
        <p:xfrm>
          <a:off x="6853187" y="2998267"/>
          <a:ext cx="4870384" cy="3065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254166"/>
              </p:ext>
            </p:extLst>
          </p:nvPr>
        </p:nvGraphicFramePr>
        <p:xfrm>
          <a:off x="510139" y="1053086"/>
          <a:ext cx="5679105" cy="152019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378709">
                  <a:extLst>
                    <a:ext uri="{9D8B030D-6E8A-4147-A177-3AD203B41FA5}">
                      <a16:colId xmlns:a16="http://schemas.microsoft.com/office/drawing/2014/main" val="2055022716"/>
                    </a:ext>
                  </a:extLst>
                </a:gridCol>
                <a:gridCol w="1150198">
                  <a:extLst>
                    <a:ext uri="{9D8B030D-6E8A-4147-A177-3AD203B41FA5}">
                      <a16:colId xmlns:a16="http://schemas.microsoft.com/office/drawing/2014/main" val="4148476633"/>
                    </a:ext>
                  </a:extLst>
                </a:gridCol>
                <a:gridCol w="1150198">
                  <a:extLst>
                    <a:ext uri="{9D8B030D-6E8A-4147-A177-3AD203B41FA5}">
                      <a16:colId xmlns:a16="http://schemas.microsoft.com/office/drawing/2014/main" val="585408007"/>
                    </a:ext>
                  </a:extLst>
                </a:gridCol>
              </a:tblGrid>
              <a:tr h="228149"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биология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химия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7336793"/>
                  </a:ext>
                </a:extLst>
              </a:tr>
              <a:tr h="22814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всего сдавали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из Сириус класса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4008074"/>
                  </a:ext>
                </a:extLst>
              </a:tr>
              <a:tr h="22814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средний балл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72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69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1326069"/>
                  </a:ext>
                </a:extLst>
              </a:tr>
              <a:tr h="22814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 smtClean="0">
                          <a:effectLst/>
                        </a:rPr>
                        <a:t>Универсальные классы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3842228"/>
                  </a:ext>
                </a:extLst>
              </a:tr>
              <a:tr h="22814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средний балл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61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47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048579"/>
                  </a:ext>
                </a:extLst>
              </a:tr>
              <a:tr h="22814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средний балл по России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57,9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58,7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6617633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318094"/>
              </p:ext>
            </p:extLst>
          </p:nvPr>
        </p:nvGraphicFramePr>
        <p:xfrm>
          <a:off x="6853187" y="1053086"/>
          <a:ext cx="4764505" cy="1547324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430871">
                  <a:extLst>
                    <a:ext uri="{9D8B030D-6E8A-4147-A177-3AD203B41FA5}">
                      <a16:colId xmlns:a16="http://schemas.microsoft.com/office/drawing/2014/main" val="4134966386"/>
                    </a:ext>
                  </a:extLst>
                </a:gridCol>
                <a:gridCol w="1166817">
                  <a:extLst>
                    <a:ext uri="{9D8B030D-6E8A-4147-A177-3AD203B41FA5}">
                      <a16:colId xmlns:a16="http://schemas.microsoft.com/office/drawing/2014/main" val="1451856105"/>
                    </a:ext>
                  </a:extLst>
                </a:gridCol>
                <a:gridCol w="1166817">
                  <a:extLst>
                    <a:ext uri="{9D8B030D-6E8A-4147-A177-3AD203B41FA5}">
                      <a16:colId xmlns:a16="http://schemas.microsoft.com/office/drawing/2014/main" val="1599154679"/>
                    </a:ext>
                  </a:extLst>
                </a:gridCol>
              </a:tblGrid>
              <a:tr h="172513"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2025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2024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31318078"/>
                  </a:ext>
                </a:extLst>
              </a:tr>
              <a:tr h="17251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 smtClean="0">
                          <a:effectLst/>
                        </a:rPr>
                        <a:t>Естественнонаучный класс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18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11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3707868"/>
                  </a:ext>
                </a:extLst>
              </a:tr>
              <a:tr h="17251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средний балл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64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62,6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6727129"/>
                  </a:ext>
                </a:extLst>
              </a:tr>
              <a:tr h="17251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 smtClean="0">
                          <a:effectLst/>
                        </a:rPr>
                        <a:t>Универсальные классы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5837136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средний балл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54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effectLst/>
                        </a:rPr>
                        <a:t>56,5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3868474"/>
                  </a:ext>
                </a:extLst>
              </a:tr>
              <a:tr h="28049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средний балл по России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54,5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54,1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5094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098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169" y="121948"/>
            <a:ext cx="10058400" cy="10898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естественнонаучного класса в 2026г.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870326"/>
              </p:ext>
            </p:extLst>
          </p:nvPr>
        </p:nvGraphicFramePr>
        <p:xfrm>
          <a:off x="4628080" y="2022329"/>
          <a:ext cx="6941486" cy="29630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57731">
                  <a:extLst>
                    <a:ext uri="{9D8B030D-6E8A-4147-A177-3AD203B41FA5}">
                      <a16:colId xmlns:a16="http://schemas.microsoft.com/office/drawing/2014/main" val="2745160990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2835331411"/>
                    </a:ext>
                  </a:extLst>
                </a:gridCol>
                <a:gridCol w="3224463">
                  <a:extLst>
                    <a:ext uri="{9D8B030D-6E8A-4147-A177-3AD203B41FA5}">
                      <a16:colId xmlns:a16="http://schemas.microsoft.com/office/drawing/2014/main" val="573780418"/>
                    </a:ext>
                  </a:extLst>
                </a:gridCol>
              </a:tblGrid>
              <a:tr h="67404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Направления обучения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Количество поступивших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Форма образования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69070"/>
                  </a:ext>
                </a:extLst>
              </a:tr>
              <a:tr h="67404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Медицинское 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effectLst/>
                        </a:rPr>
                        <a:t>17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Бюджет - 14, коммерция - </a:t>
                      </a:r>
                      <a:r>
                        <a:rPr lang="ru-RU" sz="2000" u="none" strike="noStrike" dirty="0" smtClean="0">
                          <a:effectLst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9460696"/>
                  </a:ext>
                </a:extLst>
              </a:tr>
              <a:tr h="40373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Биологическое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effectLst/>
                        </a:rPr>
                        <a:t>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>
                          <a:effectLst/>
                        </a:rPr>
                        <a:t>бюджет - </a:t>
                      </a:r>
                      <a:r>
                        <a:rPr lang="ru-RU" sz="2000" u="none" strike="noStrike" dirty="0" smtClean="0">
                          <a:effectLst/>
                        </a:rPr>
                        <a:t>4, коммерция - 1</a:t>
                      </a:r>
                      <a:endParaRPr lang="ru-RU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7009047"/>
                  </a:ext>
                </a:extLst>
              </a:tr>
              <a:tr h="40373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Химическое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бюджет </a:t>
                      </a:r>
                      <a:r>
                        <a:rPr lang="ru-RU" sz="2000" u="none" strike="noStrike" dirty="0" smtClean="0">
                          <a:effectLst/>
                        </a:rPr>
                        <a:t>– 1, коммерция - 1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4904288"/>
                  </a:ext>
                </a:extLst>
              </a:tr>
              <a:tr h="40373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Другое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effectLst/>
                        </a:rPr>
                        <a:t>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коммерция - 1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4144838"/>
                  </a:ext>
                </a:extLst>
              </a:tr>
              <a:tr h="40373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СПО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 smtClean="0">
                          <a:effectLst/>
                        </a:rPr>
                        <a:t>бюджет – 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7190958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82" y="1617044"/>
            <a:ext cx="3176986" cy="19049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5882" y="3637498"/>
            <a:ext cx="3528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4 золотые медали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4 серебряные медали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1 – 100-балльник (химия)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2396" y="1386211"/>
            <a:ext cx="4109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Поступление в вузы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416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404" y="119505"/>
            <a:ext cx="7450334" cy="41301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608" y="3249374"/>
            <a:ext cx="2169900" cy="32420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754" y="3230292"/>
            <a:ext cx="2180348" cy="32611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079" y="3226079"/>
            <a:ext cx="2229867" cy="32653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933" y="3226078"/>
            <a:ext cx="2207067" cy="3242097"/>
          </a:xfrm>
          <a:prstGeom prst="rect">
            <a:avLst/>
          </a:prstGeom>
        </p:spPr>
      </p:pic>
      <p:pic>
        <p:nvPicPr>
          <p:cNvPr id="12" name="Picture 6" descr="Класс &quot;Сириус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14" name="Объект 5"/>
          <p:cNvPicPr>
            <a:picLocks noGrp="1" noChangeAspect="1"/>
          </p:cNvPicPr>
          <p:nvPr>
            <p:ph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44165" y="1514822"/>
            <a:ext cx="4022725" cy="3017043"/>
          </a:xfrm>
        </p:spPr>
      </p:pic>
    </p:spTree>
    <p:extLst>
      <p:ext uri="{BB962C8B-B14F-4D97-AF65-F5344CB8AC3E}">
        <p14:creationId xmlns:p14="http://schemas.microsoft.com/office/powerpoint/2010/main" val="1529571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9756" y="121948"/>
            <a:ext cx="5670290" cy="11571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повышения квалификации в Сириусе</a:t>
            </a:r>
            <a:endParaRPr lang="ru-RU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17"/>
          <a:stretch/>
        </p:blipFill>
        <p:spPr>
          <a:xfrm>
            <a:off x="67870" y="3720806"/>
            <a:ext cx="5377202" cy="261261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r="4361" b="8105"/>
          <a:stretch/>
        </p:blipFill>
        <p:spPr>
          <a:xfrm>
            <a:off x="5509102" y="1647225"/>
            <a:ext cx="6483483" cy="42648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5" t="865" r="8141" b="456"/>
          <a:stretch/>
        </p:blipFill>
        <p:spPr>
          <a:xfrm>
            <a:off x="1097280" y="230156"/>
            <a:ext cx="3676617" cy="34342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340000">
            <a:off x="546956" y="1922434"/>
            <a:ext cx="1660998" cy="23596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0033594" y="943935"/>
            <a:ext cx="1623792" cy="229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52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Уроки настоящего — программа знакомства с лидерами науки и производства и решение научно-технологических проектных задач на базе школьных студий. Программа направлена на то, чтобы показать и рассказать школьникам (7-11 класс), какие технологии сейчас развиваются в России и будут перспективными в будущем, какие ученые и компании занимают лидирующие позиции в своей сфере. Помогает более основательно подойти к выбору области профессиональных интересов и подготовиться к проектным конкурсам.</a:t>
            </a:r>
          </a:p>
          <a:p>
            <a:r>
              <a:rPr lang="ru-RU" dirty="0" smtClean="0"/>
              <a:t>Программа включает несколько циклов. Каждый цикл длится один месяц (с 1 по 30 число месяца). Цикл Программы включает следующие обязательные элементы: - установочную лекцию с подробным разбором постановки проектной задачи; - методические материалы для решения проектной задачи; - онлайн-консультации с экспертами; - онлайн презентация лучших решений участниками студий экспертам.</a:t>
            </a:r>
            <a:endParaRPr lang="ru-RU" dirty="0"/>
          </a:p>
        </p:txBody>
      </p:sp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44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00" y="153608"/>
            <a:ext cx="11365142" cy="602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29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43" y="265409"/>
            <a:ext cx="10485348" cy="591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03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59" y="180305"/>
            <a:ext cx="11519481" cy="648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723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7" y="766762"/>
            <a:ext cx="10144125" cy="5324475"/>
          </a:xfrm>
          <a:prstGeom prst="rect">
            <a:avLst/>
          </a:prstGeom>
        </p:spPr>
      </p:pic>
      <p:pic>
        <p:nvPicPr>
          <p:cNvPr id="5" name="Picture 6" descr="Класс &quot;Сириу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47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979365"/>
            <a:ext cx="3850105" cy="805459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90194" y="2159982"/>
            <a:ext cx="535516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400" dirty="0">
                <a:solidFill>
                  <a:srgbClr val="232B32"/>
                </a:solidFill>
                <a:latin typeface="Montserrat"/>
              </a:rPr>
              <a:t>МАОУ «Школа № 60»</a:t>
            </a:r>
          </a:p>
          <a:p>
            <a:pPr fontAlgn="t"/>
            <a:r>
              <a:rPr lang="ru-RU" sz="2400" dirty="0">
                <a:solidFill>
                  <a:srgbClr val="232B32"/>
                </a:solidFill>
                <a:latin typeface="Montserrat"/>
              </a:rPr>
              <a:t>344091 Россия, Ростовская область, </a:t>
            </a:r>
            <a:r>
              <a:rPr lang="en-US" sz="2400" dirty="0">
                <a:solidFill>
                  <a:srgbClr val="232B32"/>
                </a:solidFill>
                <a:latin typeface="Montserrat"/>
              </a:rPr>
              <a:t/>
            </a:r>
            <a:br>
              <a:rPr lang="en-US" sz="2400" dirty="0">
                <a:solidFill>
                  <a:srgbClr val="232B32"/>
                </a:solidFill>
                <a:latin typeface="Montserrat"/>
              </a:rPr>
            </a:br>
            <a:r>
              <a:rPr lang="ru-RU" sz="2400" dirty="0">
                <a:solidFill>
                  <a:srgbClr val="232B32"/>
                </a:solidFill>
                <a:latin typeface="Montserrat"/>
              </a:rPr>
              <a:t>город Ростов-на-Дону, </a:t>
            </a:r>
            <a:br>
              <a:rPr lang="ru-RU" sz="2400" dirty="0">
                <a:solidFill>
                  <a:srgbClr val="232B32"/>
                </a:solidFill>
                <a:latin typeface="Montserrat"/>
              </a:rPr>
            </a:br>
            <a:r>
              <a:rPr lang="ru-RU" sz="2400" dirty="0">
                <a:solidFill>
                  <a:srgbClr val="232B32"/>
                </a:solidFill>
                <a:latin typeface="Montserrat"/>
              </a:rPr>
              <a:t>просп. Коммунистический, д.42/4</a:t>
            </a: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+7 (863) 222-02-56</a:t>
            </a:r>
            <a:br>
              <a:rPr lang="ru-RU" sz="2400" b="1" dirty="0">
                <a:solidFill>
                  <a:srgbClr val="232B32"/>
                </a:solidFill>
                <a:latin typeface="Montserrat"/>
              </a:rPr>
            </a:br>
            <a:r>
              <a:rPr lang="ru-RU" sz="2400" b="1" dirty="0">
                <a:solidFill>
                  <a:srgbClr val="232B32"/>
                </a:solidFill>
                <a:latin typeface="Montserrat"/>
              </a:rPr>
              <a:t>+7 (863) 210-34-74</a:t>
            </a: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Электронная почта </a:t>
            </a:r>
            <a:r>
              <a:rPr lang="ru-RU" sz="2400" b="1" dirty="0">
                <a:solidFill>
                  <a:srgbClr val="232B32"/>
                </a:solidFill>
                <a:latin typeface="Montserrat"/>
                <a:hlinkClick r:id="rId3"/>
              </a:rPr>
              <a:t>60.roos@mail.ru</a:t>
            </a: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Сайт </a:t>
            </a:r>
            <a:r>
              <a:rPr lang="en-US" sz="2400" b="1" dirty="0">
                <a:solidFill>
                  <a:srgbClr val="232B32"/>
                </a:solidFill>
                <a:latin typeface="Montserrat"/>
                <a:hlinkClick r:id="rId4"/>
              </a:rPr>
              <a:t>https</a:t>
            </a:r>
            <a:r>
              <a:rPr lang="ru-RU" sz="2400" b="1" dirty="0">
                <a:solidFill>
                  <a:srgbClr val="232B32"/>
                </a:solidFill>
                <a:latin typeface="Montserrat"/>
                <a:hlinkClick r:id="rId4"/>
              </a:rPr>
              <a:t>://</a:t>
            </a:r>
            <a:r>
              <a:rPr lang="en-US" sz="2400" dirty="0">
                <a:hlinkClick r:id="rId4"/>
              </a:rPr>
              <a:t>school60rd.com</a:t>
            </a:r>
            <a:r>
              <a:rPr lang="ru-RU" sz="2400" dirty="0"/>
              <a:t> </a:t>
            </a:r>
            <a:endParaRPr lang="ru-RU" sz="2400" b="1" dirty="0">
              <a:solidFill>
                <a:srgbClr val="232B32"/>
              </a:solidFill>
              <a:latin typeface="Montserrat"/>
              <a:hlinkClick r:id="rId3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9335" y="4463356"/>
            <a:ext cx="44568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400" dirty="0" err="1">
                <a:solidFill>
                  <a:srgbClr val="232B32"/>
                </a:solidFill>
                <a:latin typeface="Montserrat"/>
              </a:rPr>
              <a:t>Чубарьян</a:t>
            </a:r>
            <a:r>
              <a:rPr lang="ru-RU" sz="2400" dirty="0">
                <a:solidFill>
                  <a:srgbClr val="232B32"/>
                </a:solidFill>
                <a:latin typeface="Montserrat"/>
              </a:rPr>
              <a:t> Галина </a:t>
            </a:r>
            <a:r>
              <a:rPr lang="ru-RU" sz="2400" dirty="0" err="1">
                <a:solidFill>
                  <a:srgbClr val="232B32"/>
                </a:solidFill>
                <a:latin typeface="Montserrat"/>
              </a:rPr>
              <a:t>Зауровна</a:t>
            </a:r>
            <a:endParaRPr lang="ru-RU" sz="2400" dirty="0">
              <a:solidFill>
                <a:srgbClr val="232B32"/>
              </a:solidFill>
              <a:latin typeface="Montserrat"/>
            </a:endParaRP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+7 (988) 998-20-58</a:t>
            </a:r>
            <a:br>
              <a:rPr lang="ru-RU" sz="2400" b="1" dirty="0">
                <a:solidFill>
                  <a:srgbClr val="232B32"/>
                </a:solidFill>
                <a:latin typeface="Montserrat"/>
              </a:rPr>
            </a:br>
            <a:r>
              <a:rPr lang="ru-RU" sz="2400" b="1" dirty="0">
                <a:solidFill>
                  <a:srgbClr val="232B32"/>
                </a:solidFill>
                <a:latin typeface="Montserrat"/>
              </a:rPr>
              <a:t>Электронная почта</a:t>
            </a:r>
            <a:r>
              <a:rPr lang="en-US" sz="2400" b="1" dirty="0">
                <a:solidFill>
                  <a:srgbClr val="232B32"/>
                </a:solidFill>
                <a:latin typeface="Montserrat"/>
              </a:rPr>
              <a:t> </a:t>
            </a:r>
            <a:r>
              <a:rPr lang="en-US" sz="2400" b="1" dirty="0">
                <a:solidFill>
                  <a:srgbClr val="232B32"/>
                </a:solidFill>
                <a:latin typeface="Montserrat"/>
                <a:hlinkClick r:id="rId5"/>
              </a:rPr>
              <a:t>chubaryang@gmail.com</a:t>
            </a:r>
            <a:r>
              <a:rPr lang="en-US" sz="2400" b="1" dirty="0">
                <a:solidFill>
                  <a:srgbClr val="232B32"/>
                </a:solidFill>
                <a:latin typeface="Montserrat"/>
              </a:rPr>
              <a:t> </a:t>
            </a:r>
            <a:endParaRPr lang="ru-RU" sz="2400" b="1" dirty="0">
              <a:solidFill>
                <a:srgbClr val="232B32"/>
              </a:solidFill>
              <a:latin typeface="Montserrat"/>
              <a:hlinkClick r:id="rId3"/>
            </a:endParaRPr>
          </a:p>
        </p:txBody>
      </p:sp>
      <p:pic>
        <p:nvPicPr>
          <p:cNvPr id="8" name="Объект 10" descr="Изображение выглядит как на открытом воздухе, Правительственное здание, окно, фасад&#10;&#10;Автоматически созданное описание">
            <a:extLst>
              <a:ext uri="{FF2B5EF4-FFF2-40B4-BE49-F238E27FC236}">
                <a16:creationId xmlns:a16="http://schemas.microsoft.com/office/drawing/2014/main" id="{0F6D24A6-1691-72E7-60AE-E4F1879FDF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5438273" y="0"/>
            <a:ext cx="6443127" cy="3642259"/>
          </a:xfrm>
        </p:spPr>
      </p:pic>
    </p:spTree>
    <p:extLst>
      <p:ext uri="{BB962C8B-B14F-4D97-AF65-F5344CB8AC3E}">
        <p14:creationId xmlns:p14="http://schemas.microsoft.com/office/powerpoint/2010/main" val="347020556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11479</TotalTime>
  <Words>621</Words>
  <Application>Microsoft Office PowerPoint</Application>
  <PresentationFormat>Широкоэкранный</PresentationFormat>
  <Paragraphs>193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Montserrat</vt:lpstr>
      <vt:lpstr>Times New Roman</vt:lpstr>
      <vt:lpstr>Wingdings</vt:lpstr>
      <vt:lpstr>Ретро</vt:lpstr>
      <vt:lpstr>Профильное обучение биологии в Сириус классах: первые итоги и перспективы</vt:lpstr>
      <vt:lpstr>Цели и задачи проекта</vt:lpstr>
      <vt:lpstr>Презентация PowerPoint</vt:lpstr>
      <vt:lpstr>Количество учебных занятий по профильным предметам и курсам внеурочной деятельности</vt:lpstr>
      <vt:lpstr>Презентация PowerPoint</vt:lpstr>
      <vt:lpstr>Презентация PowerPoint</vt:lpstr>
      <vt:lpstr>Распределение учеников по уровням прохождения работы</vt:lpstr>
      <vt:lpstr>Презентация PowerPoint</vt:lpstr>
      <vt:lpstr>Уровни выполнения диагностической работы (декабрь 2025)</vt:lpstr>
      <vt:lpstr>Презентация PowerPoint</vt:lpstr>
      <vt:lpstr>Презентация PowerPoint</vt:lpstr>
      <vt:lpstr>Защита проектов региональный трек</vt:lpstr>
      <vt:lpstr>Презентация PowerPoint</vt:lpstr>
      <vt:lpstr>Презентация PowerPoint</vt:lpstr>
      <vt:lpstr>Результаты ЕГЭ по биологии</vt:lpstr>
      <vt:lpstr>Результаты естественнонаучного класса в 2026г.</vt:lpstr>
      <vt:lpstr>Презентация PowerPoint</vt:lpstr>
      <vt:lpstr>Курсы повышения квалификации в Сириусе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Зауровна</dc:creator>
  <cp:lastModifiedBy>Галина Зауровна</cp:lastModifiedBy>
  <cp:revision>45</cp:revision>
  <dcterms:created xsi:type="dcterms:W3CDTF">2026-07-19T07:19:34Z</dcterms:created>
  <dcterms:modified xsi:type="dcterms:W3CDTF">2026-08-17T11:22:54Z</dcterms:modified>
</cp:coreProperties>
</file>